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sldIdLst>
    <p:sldId id="256" r:id="rId2"/>
    <p:sldId id="257" r:id="rId3"/>
    <p:sldId id="258" r:id="rId4"/>
    <p:sldId id="272" r:id="rId5"/>
    <p:sldId id="273" r:id="rId6"/>
    <p:sldId id="261" r:id="rId7"/>
    <p:sldId id="262" r:id="rId8"/>
    <p:sldId id="277" r:id="rId9"/>
    <p:sldId id="264" r:id="rId10"/>
    <p:sldId id="275" r:id="rId11"/>
    <p:sldId id="276" r:id="rId12"/>
    <p:sldId id="278" r:id="rId13"/>
    <p:sldId id="279" r:id="rId14"/>
    <p:sldId id="280" r:id="rId15"/>
    <p:sldId id="281" r:id="rId16"/>
    <p:sldId id="282" r:id="rId17"/>
    <p:sldId id="271" r:id="rId18"/>
    <p:sldId id="270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90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5927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36224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6528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89736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202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1074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942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822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601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628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389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080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734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675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989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321EE-163B-46F2-8FD9-1C6F424A63A1}" type="datetimeFigureOut">
              <a:rPr lang="ru-RU" smtClean="0"/>
              <a:t>22.04.2023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C529F28F-11D7-4965-847E-C3D76A04EA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0784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1241946"/>
            <a:ext cx="8825658" cy="2920621"/>
          </a:xfrm>
        </p:spPr>
        <p:txBody>
          <a:bodyPr/>
          <a:lstStyle/>
          <a:p>
            <a:r>
              <a:rPr lang="ru-RU" dirty="0" smtClean="0"/>
              <a:t>Изучение работы дрожжей в тесте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4955" y="4162567"/>
            <a:ext cx="8825658" cy="1476233"/>
          </a:xfrm>
        </p:spPr>
        <p:txBody>
          <a:bodyPr>
            <a:normAutofit/>
          </a:bodyPr>
          <a:lstStyle/>
          <a:p>
            <a:r>
              <a:rPr lang="ru-RU" sz="2800" cap="none" dirty="0" smtClean="0"/>
              <a:t>Выполнила: Тулинова В.В., ученица 9-б класса</a:t>
            </a:r>
          </a:p>
          <a:p>
            <a:r>
              <a:rPr lang="ru-RU" sz="2800" cap="none" dirty="0" smtClean="0"/>
              <a:t>Руководитель: Михайлова Г.Е., учитель биологии</a:t>
            </a:r>
            <a:endParaRPr lang="ru-RU" sz="2800" cap="none" dirty="0"/>
          </a:p>
        </p:txBody>
      </p:sp>
    </p:spTree>
    <p:extLst>
      <p:ext uri="{BB962C8B-B14F-4D97-AF65-F5344CB8AC3E}">
        <p14:creationId xmlns:p14="http://schemas.microsoft.com/office/powerpoint/2010/main" val="1654494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8526" y="887103"/>
            <a:ext cx="10062262" cy="777921"/>
          </a:xfrm>
        </p:spPr>
        <p:txBody>
          <a:bodyPr>
            <a:noAutofit/>
          </a:bodyPr>
          <a:lstStyle/>
          <a:p>
            <a:r>
              <a:rPr lang="ru-RU" sz="2800" dirty="0" smtClean="0"/>
              <a:t>Эксперимент №</a:t>
            </a:r>
            <a:r>
              <a:rPr lang="ru-RU" sz="2800" dirty="0"/>
              <a:t>2. Влияние на активность дрожжей количества сахара.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0538" y="4959425"/>
            <a:ext cx="6636675" cy="540623"/>
          </a:xfrm>
        </p:spPr>
        <p:txBody>
          <a:bodyPr>
            <a:normAutofit/>
          </a:bodyPr>
          <a:lstStyle/>
          <a:p>
            <a:r>
              <a:rPr lang="ru-RU" sz="2400" dirty="0"/>
              <a:t>Температура - 25°С, Время – 30 </a:t>
            </a:r>
            <a:r>
              <a:rPr lang="ru-RU" sz="2400" dirty="0" smtClean="0"/>
              <a:t>минут</a:t>
            </a:r>
            <a:endParaRPr lang="ru-RU" sz="24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883597"/>
              </p:ext>
            </p:extLst>
          </p:nvPr>
        </p:nvGraphicFramePr>
        <p:xfrm>
          <a:off x="678526" y="1665024"/>
          <a:ext cx="9257045" cy="320527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51409"/>
                <a:gridCol w="1851409"/>
                <a:gridCol w="1851409"/>
                <a:gridCol w="1851409"/>
                <a:gridCol w="1851409"/>
              </a:tblGrid>
              <a:tr h="38502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385023">
                <a:tc>
                  <a:txBody>
                    <a:bodyPr/>
                    <a:lstStyle/>
                    <a:p>
                      <a:r>
                        <a:rPr lang="ru-RU" dirty="0" smtClean="0"/>
                        <a:t>дрожжи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«№1 Бренд»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«</a:t>
                      </a:r>
                      <a:r>
                        <a:rPr lang="ru-RU" dirty="0" err="1" smtClean="0"/>
                        <a:t>Саф</a:t>
                      </a:r>
                      <a:r>
                        <a:rPr lang="ru-RU" dirty="0" smtClean="0"/>
                        <a:t>-момент»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5023">
                <a:tc>
                  <a:txBody>
                    <a:bodyPr/>
                    <a:lstStyle/>
                    <a:p>
                      <a:r>
                        <a:rPr lang="ru-RU" dirty="0" smtClean="0"/>
                        <a:t>вода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 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</a:t>
                      </a:r>
                      <a:r>
                        <a:rPr lang="ru-RU" baseline="0" dirty="0" smtClean="0"/>
                        <a:t> 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 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</a:t>
                      </a:r>
                      <a:r>
                        <a:rPr lang="ru-RU" baseline="0" dirty="0" smtClean="0"/>
                        <a:t> мл</a:t>
                      </a:r>
                      <a:endParaRPr lang="ru-RU" dirty="0"/>
                    </a:p>
                  </a:txBody>
                  <a:tcPr/>
                </a:tc>
              </a:tr>
              <a:tr h="385023">
                <a:tc>
                  <a:txBody>
                    <a:bodyPr/>
                    <a:lstStyle/>
                    <a:p>
                      <a:r>
                        <a:rPr lang="ru-RU" dirty="0" smtClean="0"/>
                        <a:t>сахар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ложки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ложка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ложки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baseline="0" dirty="0" smtClean="0"/>
                        <a:t> ложка</a:t>
                      </a:r>
                      <a:endParaRPr lang="ru-RU" dirty="0"/>
                    </a:p>
                  </a:txBody>
                  <a:tcPr/>
                </a:tc>
              </a:tr>
              <a:tr h="385023">
                <a:tc>
                  <a:txBody>
                    <a:bodyPr/>
                    <a:lstStyle/>
                    <a:p>
                      <a:r>
                        <a:rPr lang="ru-RU" dirty="0" smtClean="0"/>
                        <a:t>мука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</a:t>
                      </a:r>
                      <a:r>
                        <a:rPr lang="ru-RU" baseline="0" dirty="0" smtClean="0"/>
                        <a:t>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</a:t>
                      </a:r>
                      <a:r>
                        <a:rPr lang="ru-RU" baseline="0" dirty="0" smtClean="0"/>
                        <a:t>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</a:t>
                      </a:r>
                      <a:r>
                        <a:rPr lang="ru-RU" baseline="0" dirty="0" smtClean="0"/>
                        <a:t>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</a:t>
                      </a:r>
                      <a:r>
                        <a:rPr lang="ru-RU" baseline="0" dirty="0" smtClean="0"/>
                        <a:t> г</a:t>
                      </a:r>
                      <a:endParaRPr lang="ru-RU" dirty="0"/>
                    </a:p>
                  </a:txBody>
                  <a:tcPr/>
                </a:tc>
              </a:tr>
              <a:tr h="385023">
                <a:tc>
                  <a:txBody>
                    <a:bodyPr/>
                    <a:lstStyle/>
                    <a:p>
                      <a:r>
                        <a:rPr lang="ru-RU" dirty="0" smtClean="0"/>
                        <a:t>кол-во</a:t>
                      </a:r>
                      <a:r>
                        <a:rPr lang="ru-RU" baseline="0" dirty="0" smtClean="0"/>
                        <a:t> дрожжей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85023">
                <a:tc>
                  <a:txBody>
                    <a:bodyPr/>
                    <a:lstStyle/>
                    <a:p>
                      <a:r>
                        <a:rPr lang="ru-RU" dirty="0" smtClean="0"/>
                        <a:t>увеличение объема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2,5 см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см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r>
                        <a:rPr lang="ru-RU" baseline="0" dirty="0" smtClean="0"/>
                        <a:t> см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см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3727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8776" y="5141519"/>
            <a:ext cx="8911687" cy="1280890"/>
          </a:xfrm>
        </p:spPr>
        <p:txBody>
          <a:bodyPr>
            <a:normAutofit/>
          </a:bodyPr>
          <a:lstStyle/>
          <a:p>
            <a:r>
              <a:rPr lang="ru-RU" sz="2400" dirty="0"/>
              <a:t>Из полученных данных можно сделать вывод, что большее количество сахара ускоряет работу </a:t>
            </a:r>
            <a:r>
              <a:rPr lang="ru-RU" sz="2400" dirty="0" smtClean="0"/>
              <a:t>дрожжей.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7539" y="255620"/>
            <a:ext cx="7042245" cy="488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159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557" y="1241945"/>
            <a:ext cx="10249469" cy="548943"/>
          </a:xfrm>
        </p:spPr>
        <p:txBody>
          <a:bodyPr>
            <a:noAutofit/>
          </a:bodyPr>
          <a:lstStyle/>
          <a:p>
            <a:r>
              <a:rPr lang="ru-RU" sz="2800" dirty="0" smtClean="0"/>
              <a:t>Эксперимент №</a:t>
            </a:r>
            <a:r>
              <a:rPr lang="ru-RU" sz="2800" dirty="0"/>
              <a:t>3. Влияние на активность дрожжей количества масла.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7403308"/>
              </p:ext>
            </p:extLst>
          </p:nvPr>
        </p:nvGraphicFramePr>
        <p:xfrm>
          <a:off x="559557" y="1884666"/>
          <a:ext cx="9867333" cy="302787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289111"/>
                <a:gridCol w="3289111"/>
                <a:gridCol w="3289111"/>
              </a:tblGrid>
              <a:tr h="34926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  <a:tr h="349261">
                <a:tc>
                  <a:txBody>
                    <a:bodyPr/>
                    <a:lstStyle/>
                    <a:p>
                      <a:r>
                        <a:rPr lang="ru-RU" dirty="0" smtClean="0"/>
                        <a:t>дрожжи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«</a:t>
                      </a:r>
                      <a:r>
                        <a:rPr lang="ru-RU" dirty="0" err="1" smtClean="0"/>
                        <a:t>Саф</a:t>
                      </a:r>
                      <a:r>
                        <a:rPr lang="ru-RU" dirty="0" smtClean="0"/>
                        <a:t>-момент»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49261">
                <a:tc>
                  <a:txBody>
                    <a:bodyPr/>
                    <a:lstStyle/>
                    <a:p>
                      <a:r>
                        <a:rPr lang="ru-RU" dirty="0" smtClean="0"/>
                        <a:t>вода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r>
                        <a:rPr lang="ru-RU" baseline="0" dirty="0" smtClean="0"/>
                        <a:t> 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r>
                        <a:rPr lang="ru-RU" baseline="0" dirty="0" smtClean="0"/>
                        <a:t> мл</a:t>
                      </a:r>
                      <a:endParaRPr lang="ru-RU" dirty="0"/>
                    </a:p>
                  </a:txBody>
                  <a:tcPr/>
                </a:tc>
              </a:tr>
              <a:tr h="349261">
                <a:tc>
                  <a:txBody>
                    <a:bodyPr/>
                    <a:lstStyle/>
                    <a:p>
                      <a:r>
                        <a:rPr lang="ru-RU" dirty="0" smtClean="0"/>
                        <a:t>сахар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ложка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ложка</a:t>
                      </a:r>
                      <a:endParaRPr lang="ru-RU" dirty="0"/>
                    </a:p>
                  </a:txBody>
                  <a:tcPr/>
                </a:tc>
              </a:tr>
              <a:tr h="349261">
                <a:tc>
                  <a:txBody>
                    <a:bodyPr/>
                    <a:lstStyle/>
                    <a:p>
                      <a:r>
                        <a:rPr lang="ru-RU" dirty="0" smtClean="0"/>
                        <a:t>мука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r>
                        <a:rPr lang="ru-RU" baseline="0" dirty="0" smtClean="0"/>
                        <a:t> г</a:t>
                      </a:r>
                      <a:endParaRPr lang="ru-RU" dirty="0"/>
                    </a:p>
                  </a:txBody>
                  <a:tcPr/>
                </a:tc>
              </a:tr>
              <a:tr h="349261">
                <a:tc>
                  <a:txBody>
                    <a:bodyPr/>
                    <a:lstStyle/>
                    <a:p>
                      <a:r>
                        <a:rPr lang="ru-RU" dirty="0" smtClean="0"/>
                        <a:t>масло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ложка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- </a:t>
                      </a:r>
                      <a:endParaRPr lang="ru-RU" dirty="0"/>
                    </a:p>
                  </a:txBody>
                  <a:tcPr/>
                </a:tc>
              </a:tr>
              <a:tr h="349261">
                <a:tc>
                  <a:txBody>
                    <a:bodyPr/>
                    <a:lstStyle/>
                    <a:p>
                      <a:r>
                        <a:rPr lang="ru-RU" dirty="0" smtClean="0"/>
                        <a:t>кол-во дрожжей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467558">
                <a:tc>
                  <a:txBody>
                    <a:bodyPr/>
                    <a:lstStyle/>
                    <a:p>
                      <a:r>
                        <a:rPr lang="ru-RU" dirty="0" smtClean="0"/>
                        <a:t>увеличение объема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r>
                        <a:rPr lang="ru-RU" baseline="0" dirty="0" smtClean="0"/>
                        <a:t> см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3,5 см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41694" y="5235000"/>
            <a:ext cx="6473123" cy="58502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Температура - 25°С, Время – </a:t>
            </a:r>
            <a:r>
              <a:rPr lang="ru-RU" sz="2400" dirty="0" smtClean="0">
                <a:solidFill>
                  <a:schemeClr val="tx1"/>
                </a:solidFill>
              </a:rPr>
              <a:t>30 минут</a:t>
            </a:r>
            <a:endParaRPr lang="ru-RU" sz="2400" dirty="0">
              <a:solidFill>
                <a:schemeClr val="tx1"/>
              </a:solidFill>
            </a:endParaRPr>
          </a:p>
          <a:p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5026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23572" y="432271"/>
            <a:ext cx="6026239" cy="4954137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51129" y="5636525"/>
            <a:ext cx="9976513" cy="859809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Из полученных данных можно сделать вывод, что масло замедляет работу дрожжей.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03969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6669" y="764274"/>
            <a:ext cx="9648967" cy="1282890"/>
          </a:xfrm>
        </p:spPr>
        <p:txBody>
          <a:bodyPr>
            <a:noAutofit/>
          </a:bodyPr>
          <a:lstStyle/>
          <a:p>
            <a:r>
              <a:rPr lang="ru-RU" sz="2800" dirty="0"/>
              <a:t>Эксперимент №4. Влияние времени работы дрожжей на качество теста.</a:t>
            </a:r>
            <a:br>
              <a:rPr lang="ru-RU" sz="2800" dirty="0"/>
            </a:br>
            <a:endParaRPr lang="ru-RU" sz="28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8723306"/>
              </p:ext>
            </p:extLst>
          </p:nvPr>
        </p:nvGraphicFramePr>
        <p:xfrm>
          <a:off x="636666" y="1633301"/>
          <a:ext cx="10813805" cy="25908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162761"/>
                <a:gridCol w="2162761"/>
                <a:gridCol w="2162761"/>
                <a:gridCol w="2162761"/>
                <a:gridCol w="2162761"/>
              </a:tblGrid>
              <a:tr h="27738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дрожжи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«№1 Бренд»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«</a:t>
                      </a:r>
                      <a:r>
                        <a:rPr lang="ru-RU" dirty="0" err="1" smtClean="0"/>
                        <a:t>Саф</a:t>
                      </a:r>
                      <a:r>
                        <a:rPr lang="ru-RU" dirty="0" smtClean="0"/>
                        <a:t>-</a:t>
                      </a:r>
                      <a:r>
                        <a:rPr lang="ru-RU" baseline="0" dirty="0" smtClean="0"/>
                        <a:t>момент»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мл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сахар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ложка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ложка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ложка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ложка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мука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r>
                        <a:rPr lang="ru-RU" baseline="0" dirty="0" smtClean="0"/>
                        <a:t> г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кол-во дрожжей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время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baseline="0" dirty="0" smtClean="0"/>
                        <a:t> час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</a:t>
                      </a:r>
                      <a:r>
                        <a:rPr lang="ru-RU" baseline="0" dirty="0" smtClean="0"/>
                        <a:t>5 часа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r>
                        <a:rPr lang="ru-RU" baseline="0" dirty="0" smtClean="0"/>
                        <a:t> час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1,5</a:t>
                      </a:r>
                      <a:r>
                        <a:rPr lang="ru-RU" baseline="0" dirty="0" smtClean="0"/>
                        <a:t> часа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27682" y="4287223"/>
            <a:ext cx="7529465" cy="653268"/>
          </a:xfrm>
        </p:spPr>
        <p:txBody>
          <a:bodyPr/>
          <a:lstStyle/>
          <a:p>
            <a:r>
              <a:rPr lang="ru-RU" sz="2400" dirty="0" smtClean="0"/>
              <a:t>Температура </a:t>
            </a:r>
            <a:r>
              <a:rPr lang="ru-RU" sz="2400" dirty="0"/>
              <a:t>- 25°С</a:t>
            </a:r>
          </a:p>
        </p:txBody>
      </p:sp>
    </p:spTree>
    <p:extLst>
      <p:ext uri="{BB962C8B-B14F-4D97-AF65-F5344CB8AC3E}">
        <p14:creationId xmlns:p14="http://schemas.microsoft.com/office/powerpoint/2010/main" val="8539864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8248" y="5404514"/>
            <a:ext cx="9273483" cy="1009934"/>
          </a:xfrm>
        </p:spPr>
        <p:txBody>
          <a:bodyPr>
            <a:normAutofit/>
          </a:bodyPr>
          <a:lstStyle/>
          <a:p>
            <a:r>
              <a:rPr lang="ru-RU" sz="2400" dirty="0"/>
              <a:t>Из полученных данных можно сделать вывод, что время жизнедеятельности дрожжей влияет на качество теста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81203" y="439398"/>
            <a:ext cx="3992732" cy="576262"/>
          </a:xfrm>
        </p:spPr>
        <p:txBody>
          <a:bodyPr/>
          <a:lstStyle/>
          <a:p>
            <a:r>
              <a:rPr lang="ru-RU" dirty="0"/>
              <a:t>1 </a:t>
            </a:r>
            <a:r>
              <a:rPr lang="ru-RU" dirty="0" smtClean="0"/>
              <a:t>час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781203" y="1015660"/>
            <a:ext cx="3738478" cy="4236399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155812" y="439398"/>
            <a:ext cx="3999001" cy="576262"/>
          </a:xfrm>
        </p:spPr>
        <p:txBody>
          <a:bodyPr/>
          <a:lstStyle/>
          <a:p>
            <a:r>
              <a:rPr lang="ru-RU" dirty="0" smtClean="0"/>
              <a:t>1,5 часа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093237" y="1015661"/>
            <a:ext cx="3883277" cy="431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2525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2423" y="697909"/>
            <a:ext cx="9407171" cy="769060"/>
          </a:xfrm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tx1"/>
                </a:solidFill>
              </a:rPr>
              <a:t>Эксперимент №5. Влияние количества дрожжей на скорость подъема теста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  <a:endParaRPr lang="ru-RU" sz="2800" dirty="0">
              <a:solidFill>
                <a:schemeClr val="tx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2103496"/>
              </p:ext>
            </p:extLst>
          </p:nvPr>
        </p:nvGraphicFramePr>
        <p:xfrm>
          <a:off x="992422" y="1473628"/>
          <a:ext cx="9257045" cy="349116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51409"/>
                <a:gridCol w="1851409"/>
                <a:gridCol w="1851409"/>
                <a:gridCol w="1851409"/>
                <a:gridCol w="1851409"/>
              </a:tblGrid>
              <a:tr h="3824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457134">
                <a:tc>
                  <a:txBody>
                    <a:bodyPr/>
                    <a:lstStyle/>
                    <a:p>
                      <a:r>
                        <a:rPr lang="ru-RU" dirty="0" smtClean="0"/>
                        <a:t>дрожжи</a:t>
                      </a:r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«№1 Бренд»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«</a:t>
                      </a:r>
                      <a:r>
                        <a:rPr lang="ru-RU" dirty="0" err="1" smtClean="0"/>
                        <a:t>Саф</a:t>
                      </a:r>
                      <a:r>
                        <a:rPr lang="ru-RU" dirty="0" smtClean="0"/>
                        <a:t>-момент»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57134">
                <a:tc>
                  <a:txBody>
                    <a:bodyPr/>
                    <a:lstStyle/>
                    <a:p>
                      <a:r>
                        <a:rPr lang="ru-RU" dirty="0" smtClean="0"/>
                        <a:t>вода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мл</a:t>
                      </a:r>
                      <a:endParaRPr lang="ru-RU" dirty="0"/>
                    </a:p>
                  </a:txBody>
                  <a:tcPr/>
                </a:tc>
              </a:tr>
              <a:tr h="457134">
                <a:tc>
                  <a:txBody>
                    <a:bodyPr/>
                    <a:lstStyle/>
                    <a:p>
                      <a:r>
                        <a:rPr lang="ru-RU" dirty="0" smtClean="0"/>
                        <a:t>сахар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ложка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ложка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ложка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1</a:t>
                      </a:r>
                      <a:r>
                        <a:rPr lang="ru-RU" baseline="0" dirty="0" smtClean="0"/>
                        <a:t> ложка</a:t>
                      </a:r>
                      <a:endParaRPr lang="ru-RU" dirty="0"/>
                    </a:p>
                  </a:txBody>
                  <a:tcPr/>
                </a:tc>
              </a:tr>
              <a:tr h="457134">
                <a:tc>
                  <a:txBody>
                    <a:bodyPr/>
                    <a:lstStyle/>
                    <a:p>
                      <a:r>
                        <a:rPr lang="ru-RU" dirty="0" smtClean="0"/>
                        <a:t>мука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r>
                        <a:rPr lang="ru-RU" baseline="0" dirty="0" smtClean="0"/>
                        <a:t>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г</a:t>
                      </a:r>
                      <a:endParaRPr lang="ru-RU" dirty="0"/>
                    </a:p>
                  </a:txBody>
                  <a:tcPr/>
                </a:tc>
              </a:tr>
              <a:tr h="457134">
                <a:tc>
                  <a:txBody>
                    <a:bodyPr/>
                    <a:lstStyle/>
                    <a:p>
                      <a:r>
                        <a:rPr lang="ru-RU" dirty="0" smtClean="0"/>
                        <a:t>кол-во дрожжей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457134">
                <a:tc>
                  <a:txBody>
                    <a:bodyPr/>
                    <a:lstStyle/>
                    <a:p>
                      <a:r>
                        <a:rPr lang="ru-RU" dirty="0" smtClean="0"/>
                        <a:t>увеличение объема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3,5 см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</a:t>
                      </a:r>
                      <a:r>
                        <a:rPr lang="ru-RU" baseline="0" dirty="0" smtClean="0"/>
                        <a:t>5 см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см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см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92423" y="5242565"/>
            <a:ext cx="6159003" cy="557733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Температура - 25°С, Время – </a:t>
            </a:r>
            <a:r>
              <a:rPr lang="ru-RU" sz="2400" dirty="0" smtClean="0">
                <a:solidFill>
                  <a:schemeClr val="tx1"/>
                </a:solidFill>
              </a:rPr>
              <a:t>30 минут</a:t>
            </a:r>
            <a:endParaRPr lang="ru-RU" sz="2400" dirty="0">
              <a:solidFill>
                <a:schemeClr val="tx1"/>
              </a:solidFill>
            </a:endParaRP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11799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2447" y="5469066"/>
            <a:ext cx="9034819" cy="931734"/>
          </a:xfrm>
        </p:spPr>
        <p:txBody>
          <a:bodyPr>
            <a:normAutofit/>
          </a:bodyPr>
          <a:lstStyle/>
          <a:p>
            <a:r>
              <a:rPr lang="ru-RU" sz="2400" dirty="0"/>
              <a:t>Из полученных данных можно сделать </a:t>
            </a:r>
            <a:r>
              <a:rPr lang="ru-RU" sz="2400" dirty="0" smtClean="0"/>
              <a:t>вывод, что количество дрожжей влияет на их активность.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51881" y="259308"/>
            <a:ext cx="7710985" cy="500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526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34637"/>
          </a:xfrm>
        </p:spPr>
        <p:txBody>
          <a:bodyPr>
            <a:normAutofit/>
          </a:bodyPr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5201" y="1302291"/>
            <a:ext cx="10807283" cy="5316873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В ходе работы над проектом я выполнила поставленные цели и задачи, подтвердила свою гипотезу, пришла к выводу о том, что дрожжи — живой </a:t>
            </a:r>
            <a:r>
              <a:rPr lang="ru-RU" sz="2400" dirty="0" smtClean="0"/>
              <a:t>организм, </a:t>
            </a:r>
            <a:r>
              <a:rPr lang="ru-RU" sz="2400" dirty="0"/>
              <a:t>а значит, так же, как и любому другому живому организму, дрожжам необходимы определенные условия для их </a:t>
            </a:r>
            <a:r>
              <a:rPr lang="ru-RU" sz="2400" dirty="0" smtClean="0"/>
              <a:t>жизнедеятельности. Температура, количество сахара и жира, количество дрожжей, время работы дрожжей – все это влияет на жизнедеятельность дрожжей и на качество теста.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По </a:t>
            </a:r>
            <a:r>
              <a:rPr lang="ru-RU" sz="2400" dirty="0"/>
              <a:t>результатам проделанной мною работы, самыми активными оказались дрожжи марок  «№1 Бренд» и «</a:t>
            </a:r>
            <a:r>
              <a:rPr lang="ru-RU" sz="2400" dirty="0" err="1"/>
              <a:t>Саф</a:t>
            </a:r>
            <a:r>
              <a:rPr lang="ru-RU" sz="2400" dirty="0"/>
              <a:t>-момент», так что я рекомендую использовать именно их.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568111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5219" y="1433014"/>
            <a:ext cx="10290411" cy="518615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3800" dirty="0">
                <a:solidFill>
                  <a:schemeClr val="tx1"/>
                </a:solidFill>
              </a:rPr>
              <a:t>Цель: изучить активность сухих гранулированных дрожжей разных марок и условия, необходимые для жизнедеятельности дрожжей в тесте</a:t>
            </a:r>
          </a:p>
          <a:p>
            <a:pPr marL="0" indent="0">
              <a:buNone/>
            </a:pPr>
            <a:r>
              <a:rPr lang="ru-RU" sz="3800" dirty="0">
                <a:solidFill>
                  <a:schemeClr val="tx1"/>
                </a:solidFill>
              </a:rPr>
              <a:t>Задачи:</a:t>
            </a:r>
          </a:p>
          <a:p>
            <a:pPr marL="0" indent="0">
              <a:buNone/>
            </a:pPr>
            <a:r>
              <a:rPr lang="ru-RU" sz="3800" dirty="0">
                <a:solidFill>
                  <a:schemeClr val="tx1"/>
                </a:solidFill>
              </a:rPr>
              <a:t>•	изучить источники информации об особенностях дрожжей</a:t>
            </a:r>
          </a:p>
          <a:p>
            <a:pPr marL="0" indent="0">
              <a:buNone/>
            </a:pPr>
            <a:r>
              <a:rPr lang="ru-RU" sz="3800" dirty="0">
                <a:solidFill>
                  <a:schemeClr val="tx1"/>
                </a:solidFill>
              </a:rPr>
              <a:t>•	изучить активность дрожжей в разных условиях</a:t>
            </a:r>
          </a:p>
          <a:p>
            <a:pPr marL="0" indent="0">
              <a:buNone/>
            </a:pPr>
            <a:r>
              <a:rPr lang="ru-RU" sz="3800" dirty="0">
                <a:solidFill>
                  <a:schemeClr val="tx1"/>
                </a:solidFill>
              </a:rPr>
              <a:t>•	изучить рецептуру дрожжевого теста</a:t>
            </a:r>
          </a:p>
          <a:p>
            <a:pPr marL="0" indent="0">
              <a:buNone/>
            </a:pPr>
            <a:r>
              <a:rPr lang="ru-RU" sz="3800" dirty="0">
                <a:solidFill>
                  <a:schemeClr val="tx1"/>
                </a:solidFill>
              </a:rPr>
              <a:t>•	проверить качество хлебобулочных изделий, изготовленных с использованием гранулированных дрожжей</a:t>
            </a:r>
          </a:p>
          <a:p>
            <a:pPr marL="0" indent="0">
              <a:buNone/>
            </a:pPr>
            <a:r>
              <a:rPr lang="ru-RU" sz="3800" dirty="0">
                <a:solidFill>
                  <a:schemeClr val="tx1"/>
                </a:solidFill>
              </a:rPr>
              <a:t>Гипотеза: можно предположить, что скорость размножения дрожжей и, следовательно, качество теста зависит от производителя дрожжей, количества сахара и жира, добавленных в тесто, количества дрожжей и времени работы дрожжей.</a:t>
            </a:r>
          </a:p>
          <a:p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1439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87726" y="1446662"/>
            <a:ext cx="4563886" cy="4563886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05218" y="1282888"/>
            <a:ext cx="6155141" cy="5868537"/>
          </a:xfrm>
        </p:spPr>
        <p:txBody>
          <a:bodyPr>
            <a:noAutofit/>
          </a:bodyPr>
          <a:lstStyle/>
          <a:p>
            <a:r>
              <a:rPr lang="ru-RU" sz="2600" dirty="0"/>
              <a:t>Дрожжи – это грибы, которые </a:t>
            </a:r>
            <a:r>
              <a:rPr lang="ru-RU" sz="2600" dirty="0" smtClean="0"/>
              <a:t>живут в </a:t>
            </a:r>
            <a:r>
              <a:rPr lang="ru-RU" sz="2600" dirty="0"/>
              <a:t>форме отдельных одиночных клеток. Места обитания дрожжей связаны </a:t>
            </a:r>
            <a:r>
              <a:rPr lang="ru-RU" sz="2600" dirty="0" smtClean="0"/>
              <a:t>с </a:t>
            </a:r>
            <a:r>
              <a:rPr lang="ru-RU" sz="2600" dirty="0"/>
              <a:t>субстратами, богатыми </a:t>
            </a:r>
            <a:r>
              <a:rPr lang="ru-RU" sz="2600" dirty="0" smtClean="0"/>
              <a:t>сахарами. Дрожжи </a:t>
            </a:r>
            <a:r>
              <a:rPr lang="ru-RU" sz="2600" dirty="0"/>
              <a:t>используют органические соединения как для получения </a:t>
            </a:r>
            <a:r>
              <a:rPr lang="ru-RU" sz="2600" dirty="0" smtClean="0"/>
              <a:t>энергии </a:t>
            </a:r>
            <a:r>
              <a:rPr lang="ru-RU" sz="2600" dirty="0"/>
              <a:t>и в качестве источника углерода. Им необходим кислород для дыхания, однако при его отсутствии многие виды способны получать энергию за счёт брожения с выделением спиртов.</a:t>
            </a:r>
          </a:p>
        </p:txBody>
      </p:sp>
    </p:spTree>
    <p:extLst>
      <p:ext uri="{BB962C8B-B14F-4D97-AF65-F5344CB8AC3E}">
        <p14:creationId xmlns:p14="http://schemas.microsoft.com/office/powerpoint/2010/main" val="771699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442" y="624403"/>
            <a:ext cx="8911687" cy="835907"/>
          </a:xfrm>
        </p:spPr>
        <p:txBody>
          <a:bodyPr>
            <a:normAutofit fontScale="90000"/>
          </a:bodyPr>
          <a:lstStyle/>
          <a:p>
            <a:r>
              <a:rPr lang="ru-RU" dirty="0"/>
              <a:t>Области применения дрожжей: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61255" y="1275830"/>
            <a:ext cx="4455230" cy="576262"/>
          </a:xfrm>
        </p:spPr>
        <p:txBody>
          <a:bodyPr/>
          <a:lstStyle/>
          <a:p>
            <a:r>
              <a:rPr lang="ru-RU" dirty="0"/>
              <a:t>Х</a:t>
            </a:r>
            <a:r>
              <a:rPr lang="ru-RU" dirty="0" smtClean="0"/>
              <a:t>лебопечение</a:t>
            </a:r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10503" y="1903413"/>
            <a:ext cx="5203532" cy="4465637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783298" y="1420423"/>
            <a:ext cx="3999001" cy="457436"/>
          </a:xfrm>
        </p:spPr>
        <p:txBody>
          <a:bodyPr/>
          <a:lstStyle/>
          <a:p>
            <a:r>
              <a:rPr lang="ru-RU" dirty="0" smtClean="0"/>
              <a:t>Пивоварение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41493" y="1898875"/>
            <a:ext cx="5169783" cy="447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058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9819" y="682966"/>
            <a:ext cx="5630605" cy="576262"/>
          </a:xfrm>
        </p:spPr>
        <p:txBody>
          <a:bodyPr/>
          <a:lstStyle/>
          <a:p>
            <a:r>
              <a:rPr lang="ru-RU" dirty="0" smtClean="0"/>
              <a:t>Виноделие и производство спирта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414627" y="682966"/>
            <a:ext cx="5527164" cy="576262"/>
          </a:xfrm>
        </p:spPr>
        <p:txBody>
          <a:bodyPr/>
          <a:lstStyle/>
          <a:p>
            <a:r>
              <a:rPr lang="ru-RU" dirty="0" smtClean="0"/>
              <a:t>Производство лекарственных препаратов и </a:t>
            </a:r>
            <a:r>
              <a:rPr lang="ru-RU" dirty="0" err="1" smtClean="0"/>
              <a:t>БАДов</a:t>
            </a:r>
            <a:endParaRPr lang="ru-RU" dirty="0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414627" y="1214830"/>
            <a:ext cx="5022197" cy="5022197"/>
          </a:xfrm>
          <a:prstGeom prst="rect">
            <a:avLst/>
          </a:prstGeom>
        </p:spPr>
      </p:pic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19087" y="1449904"/>
            <a:ext cx="5822406" cy="478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51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220" y="335642"/>
            <a:ext cx="9404723" cy="1400530"/>
          </a:xfrm>
        </p:spPr>
        <p:txBody>
          <a:bodyPr/>
          <a:lstStyle/>
          <a:p>
            <a:r>
              <a:rPr lang="ru-RU" sz="3600" dirty="0" smtClean="0"/>
              <a:t>Выращивание дрожжей на питательной среде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4040" y="1572399"/>
            <a:ext cx="10289649" cy="4814753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/>
              <a:t>Для </a:t>
            </a:r>
            <a:r>
              <a:rPr lang="ru-RU" sz="2800" dirty="0" smtClean="0"/>
              <a:t>выращивания дрожжей  </a:t>
            </a:r>
            <a:r>
              <a:rPr lang="ru-RU" sz="2800" dirty="0"/>
              <a:t>надо иметь соответствующую емкость, т.е. аппарат для выращивания товарных кормовых дрожжей, </a:t>
            </a:r>
            <a:r>
              <a:rPr lang="ru-RU" sz="2800" dirty="0" err="1"/>
              <a:t>засевные</a:t>
            </a:r>
            <a:r>
              <a:rPr lang="ru-RU" sz="2800" dirty="0"/>
              <a:t> дрожжи чистой культуры, питательную среду и </a:t>
            </a:r>
            <a:r>
              <a:rPr lang="ru-RU" sz="2800" dirty="0" smtClean="0"/>
              <a:t>воздух. Для приготовления питательной среды чаще всего используется меласса – отход от изготовления сахара. После </a:t>
            </a:r>
            <a:r>
              <a:rPr lang="ru-RU" sz="2800" dirty="0"/>
              <a:t>выращивания дрожжи необходимо выделить из отработанной среды, промыть и довести до сухого состояния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4892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7304" y="179765"/>
            <a:ext cx="9404723" cy="693694"/>
          </a:xfrm>
        </p:spPr>
        <p:txBody>
          <a:bodyPr/>
          <a:lstStyle/>
          <a:p>
            <a:r>
              <a:rPr lang="ru-RU" sz="3200" dirty="0" smtClean="0"/>
              <a:t>Практическая часть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3531" y="846165"/>
            <a:ext cx="10121974" cy="7506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В своей работе я использовала дрожжи марок, представленных ниже: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5224" y="1842447"/>
            <a:ext cx="7028881" cy="467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319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2264" y="805218"/>
            <a:ext cx="10690059" cy="928046"/>
          </a:xfrm>
        </p:spPr>
        <p:txBody>
          <a:bodyPr>
            <a:noAutofit/>
          </a:bodyPr>
          <a:lstStyle/>
          <a:p>
            <a:r>
              <a:rPr lang="ru-RU" sz="2800" dirty="0" smtClean="0"/>
              <a:t>Эксперимент №1</a:t>
            </a:r>
            <a:r>
              <a:rPr lang="ru-RU" sz="2800" dirty="0"/>
              <a:t>. Определение активности </a:t>
            </a:r>
            <a:r>
              <a:rPr lang="ru-RU" sz="2800" dirty="0" smtClean="0"/>
              <a:t>дрожжей разных марок.</a:t>
            </a:r>
            <a:endParaRPr lang="ru-RU" sz="28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8394611"/>
              </p:ext>
            </p:extLst>
          </p:nvPr>
        </p:nvGraphicFramePr>
        <p:xfrm>
          <a:off x="284671" y="1890669"/>
          <a:ext cx="11505063" cy="328183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606537"/>
                <a:gridCol w="1696221"/>
                <a:gridCol w="1187355"/>
                <a:gridCol w="1569493"/>
                <a:gridCol w="1678675"/>
                <a:gridCol w="1978925"/>
                <a:gridCol w="1787857"/>
              </a:tblGrid>
              <a:tr h="4003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  <a:tr h="400334">
                <a:tc>
                  <a:txBody>
                    <a:bodyPr/>
                    <a:lstStyle/>
                    <a:p>
                      <a:r>
                        <a:rPr lang="ru-RU" dirty="0" smtClean="0"/>
                        <a:t>дрожжи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</a:t>
                      </a:r>
                      <a:r>
                        <a:rPr lang="ru-RU" dirty="0" err="1" smtClean="0"/>
                        <a:t>Приправыч</a:t>
                      </a:r>
                      <a:r>
                        <a:rPr lang="ru-RU" dirty="0" smtClean="0"/>
                        <a:t>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«Haas»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«№1 Бренд»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«ЭКО Крым»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</a:t>
                      </a:r>
                      <a:r>
                        <a:rPr lang="ru-RU" dirty="0" err="1" smtClean="0"/>
                        <a:t>Саф</a:t>
                      </a:r>
                      <a:r>
                        <a:rPr lang="ru-RU" dirty="0" smtClean="0"/>
                        <a:t>-момент»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</a:t>
                      </a:r>
                      <a:r>
                        <a:rPr lang="ru-RU" dirty="0" err="1" smtClean="0"/>
                        <a:t>Саф-левюр</a:t>
                      </a:r>
                      <a:r>
                        <a:rPr lang="ru-RU" dirty="0" smtClean="0"/>
                        <a:t>»</a:t>
                      </a:r>
                      <a:endParaRPr lang="ru-RU" dirty="0"/>
                    </a:p>
                  </a:txBody>
                  <a:tcPr/>
                </a:tc>
              </a:tr>
              <a:tr h="400334">
                <a:tc>
                  <a:txBody>
                    <a:bodyPr/>
                    <a:lstStyle/>
                    <a:p>
                      <a:r>
                        <a:rPr lang="ru-RU" dirty="0" smtClean="0"/>
                        <a:t>вода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r>
                        <a:rPr lang="ru-RU" baseline="0" dirty="0" smtClean="0"/>
                        <a:t> 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r>
                        <a:rPr lang="ru-RU" baseline="0" dirty="0" smtClean="0"/>
                        <a:t> 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r>
                        <a:rPr lang="ru-RU" baseline="0" dirty="0" smtClean="0"/>
                        <a:t> 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r>
                        <a:rPr lang="ru-RU" baseline="0" dirty="0" smtClean="0"/>
                        <a:t> мл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мл</a:t>
                      </a:r>
                      <a:endParaRPr lang="ru-RU" dirty="0"/>
                    </a:p>
                  </a:txBody>
                  <a:tcPr/>
                </a:tc>
              </a:tr>
              <a:tr h="400334">
                <a:tc>
                  <a:txBody>
                    <a:bodyPr/>
                    <a:lstStyle/>
                    <a:p>
                      <a:r>
                        <a:rPr lang="ru-RU" dirty="0" smtClean="0"/>
                        <a:t>сахар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400334">
                <a:tc>
                  <a:txBody>
                    <a:bodyPr/>
                    <a:lstStyle/>
                    <a:p>
                      <a:r>
                        <a:rPr lang="ru-RU" dirty="0" smtClean="0"/>
                        <a:t>мука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г</a:t>
                      </a:r>
                      <a:endParaRPr lang="ru-RU" dirty="0"/>
                    </a:p>
                  </a:txBody>
                  <a:tcPr/>
                </a:tc>
              </a:tr>
              <a:tr h="400334">
                <a:tc>
                  <a:txBody>
                    <a:bodyPr/>
                    <a:lstStyle/>
                    <a:p>
                      <a:r>
                        <a:rPr lang="ru-RU" dirty="0" smtClean="0"/>
                        <a:t>кол-во дрожжей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400334">
                <a:tc>
                  <a:txBody>
                    <a:bodyPr/>
                    <a:lstStyle/>
                    <a:p>
                      <a:r>
                        <a:rPr lang="ru-RU" dirty="0" smtClean="0"/>
                        <a:t>увеличение объема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см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см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 см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см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3,5 см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см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55093" y="5172499"/>
            <a:ext cx="5882186" cy="573207"/>
          </a:xfrm>
        </p:spPr>
        <p:txBody>
          <a:bodyPr>
            <a:normAutofit fontScale="92500"/>
          </a:bodyPr>
          <a:lstStyle/>
          <a:p>
            <a:r>
              <a:rPr lang="ru-RU" sz="2400" dirty="0">
                <a:solidFill>
                  <a:schemeClr val="tx1"/>
                </a:solidFill>
              </a:rPr>
              <a:t>Температура - 25°С, Время – 30 </a:t>
            </a:r>
            <a:r>
              <a:rPr lang="ru-RU" sz="2400" dirty="0" smtClean="0">
                <a:solidFill>
                  <a:schemeClr val="tx1"/>
                </a:solidFill>
              </a:rPr>
              <a:t>минут </a:t>
            </a:r>
            <a:endParaRPr lang="ru-RU" sz="2400" dirty="0">
              <a:solidFill>
                <a:schemeClr val="tx1"/>
              </a:solidFill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59219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6954"/>
          <a:stretch/>
        </p:blipFill>
        <p:spPr>
          <a:xfrm>
            <a:off x="7425630" y="259307"/>
            <a:ext cx="4352389" cy="4749421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05719" y="5363572"/>
            <a:ext cx="9703559" cy="777922"/>
          </a:xfrm>
        </p:spPr>
        <p:txBody>
          <a:bodyPr>
            <a:normAutofit lnSpcReduction="10000"/>
          </a:bodyPr>
          <a:lstStyle/>
          <a:p>
            <a:r>
              <a:rPr lang="ru-RU" sz="2400" dirty="0"/>
              <a:t>Самыми активными оказались дрожжи марок «№1 Бренд» и «</a:t>
            </a:r>
            <a:r>
              <a:rPr lang="ru-RU" sz="2400" dirty="0" err="1"/>
              <a:t>Саф</a:t>
            </a:r>
            <a:r>
              <a:rPr lang="ru-RU" sz="2400" dirty="0"/>
              <a:t>-момент».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680" y="498500"/>
            <a:ext cx="6678690" cy="451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324720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345</TotalTime>
  <Words>748</Words>
  <Application>Microsoft Office PowerPoint</Application>
  <PresentationFormat>Широкоэкранный</PresentationFormat>
  <Paragraphs>207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Century Gothic</vt:lpstr>
      <vt:lpstr>Wingdings 3</vt:lpstr>
      <vt:lpstr>Легкий дым</vt:lpstr>
      <vt:lpstr>Изучение работы дрожжей в тесте</vt:lpstr>
      <vt:lpstr>Введение</vt:lpstr>
      <vt:lpstr>Презентация PowerPoint</vt:lpstr>
      <vt:lpstr>Области применения дрожжей: </vt:lpstr>
      <vt:lpstr>Презентация PowerPoint</vt:lpstr>
      <vt:lpstr>Выращивание дрожжей на питательной среде</vt:lpstr>
      <vt:lpstr>Практическая часть</vt:lpstr>
      <vt:lpstr>Эксперимент №1. Определение активности дрожжей разных марок.</vt:lpstr>
      <vt:lpstr>Презентация PowerPoint</vt:lpstr>
      <vt:lpstr>Эксперимент №2. Влияние на активность дрожжей количества сахара.</vt:lpstr>
      <vt:lpstr>Из полученных данных можно сделать вывод, что большее количество сахара ускоряет работу дрожжей.</vt:lpstr>
      <vt:lpstr>Эксперимент №3. Влияние на активность дрожжей количества масла.</vt:lpstr>
      <vt:lpstr>Презентация PowerPoint</vt:lpstr>
      <vt:lpstr>Эксперимент №4. Влияние времени работы дрожжей на качество теста. </vt:lpstr>
      <vt:lpstr>Из полученных данных можно сделать вывод, что время жизнедеятельности дрожжей влияет на качество теста.</vt:lpstr>
      <vt:lpstr>Эксперимент №5. Влияние количества дрожжей на скорость подъема теста.</vt:lpstr>
      <vt:lpstr>Из полученных данных можно сделать вывод, что количество дрожжей влияет на их активность.</vt:lpstr>
      <vt:lpstr>Заключение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Изучение работы дрожжей в тесте</dc:title>
  <dc:creator>Lenovo</dc:creator>
  <cp:lastModifiedBy>Lenovo</cp:lastModifiedBy>
  <cp:revision>75</cp:revision>
  <dcterms:created xsi:type="dcterms:W3CDTF">2023-04-18T16:44:59Z</dcterms:created>
  <dcterms:modified xsi:type="dcterms:W3CDTF">2023-04-22T16:43:20Z</dcterms:modified>
</cp:coreProperties>
</file>