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65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3739" y="1615145"/>
            <a:ext cx="7784523" cy="322011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70000"/>
              </a:lnSpc>
            </a:pPr>
            <a:r>
              <a:rPr lang="ru-RU" sz="2800" b="1" dirty="0">
                <a:latin typeface="Times New Roman"/>
                <a:ea typeface="+mn-lt"/>
                <a:cs typeface="+mn-lt"/>
              </a:rPr>
              <a:t>Проектная работа</a:t>
            </a:r>
            <a:r>
              <a:rPr lang="ru-RU" sz="2800" dirty="0">
                <a:latin typeface="Times New Roman"/>
                <a:ea typeface="+mn-lt"/>
                <a:cs typeface="+mn-lt"/>
              </a:rPr>
              <a:t> </a:t>
            </a:r>
            <a:endParaRPr lang="ru-RU" sz="2800" dirty="0">
              <a:cs typeface="Calibri"/>
            </a:endParaRPr>
          </a:p>
          <a:p>
            <a:pPr>
              <a:lnSpc>
                <a:spcPct val="170000"/>
              </a:lnSpc>
            </a:pPr>
            <a:r>
              <a:rPr lang="ru-RU" sz="2800" dirty="0" smtClean="0">
                <a:latin typeface="Times New Roman"/>
                <a:ea typeface="+mn-lt"/>
                <a:cs typeface="+mn-lt"/>
              </a:rPr>
              <a:t>«Классификация галактики Млечный Путь»</a:t>
            </a:r>
            <a:endParaRPr lang="ru-RU" sz="2800" dirty="0">
              <a:cs typeface="Calibri"/>
            </a:endParaRPr>
          </a:p>
          <a:p>
            <a:pPr>
              <a:lnSpc>
                <a:spcPct val="170000"/>
              </a:lnSpc>
            </a:pPr>
            <a:r>
              <a:rPr lang="ru-RU" sz="2800" dirty="0">
                <a:latin typeface="Times New Roman"/>
                <a:cs typeface="Calibri"/>
              </a:rPr>
              <a:t>по физике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C7786F4-F0F4-BD85-8014-D7A2FD59DB31}"/>
              </a:ext>
            </a:extLst>
          </p:cNvPr>
          <p:cNvSpPr txBox="1"/>
          <p:nvPr/>
        </p:nvSpPr>
        <p:spPr>
          <a:xfrm>
            <a:off x="6541334" y="5246766"/>
            <a:ext cx="5609356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2000" dirty="0">
                <a:latin typeface="Times New Roman"/>
                <a:cs typeface="Times New Roman"/>
              </a:rPr>
              <a:t>Выполнила ученица </a:t>
            </a:r>
            <a:r>
              <a:rPr lang="ru-RU" sz="2000" dirty="0" smtClean="0">
                <a:latin typeface="Times New Roman"/>
                <a:cs typeface="Times New Roman"/>
              </a:rPr>
              <a:t>9-А </a:t>
            </a:r>
            <a:r>
              <a:rPr lang="ru-RU" sz="2000" dirty="0">
                <a:latin typeface="Times New Roman"/>
                <a:cs typeface="Times New Roman"/>
              </a:rPr>
              <a:t>класса</a:t>
            </a:r>
          </a:p>
          <a:p>
            <a:pPr algn="r">
              <a:lnSpc>
                <a:spcPct val="150000"/>
              </a:lnSpc>
            </a:pPr>
            <a:r>
              <a:rPr lang="ru-RU" sz="2000" dirty="0" err="1" smtClean="0">
                <a:latin typeface="Times New Roman"/>
                <a:cs typeface="Times New Roman"/>
              </a:rPr>
              <a:t>Байчук</a:t>
            </a:r>
            <a:r>
              <a:rPr lang="ru-RU" sz="2000" dirty="0" smtClean="0">
                <a:latin typeface="Times New Roman"/>
                <a:cs typeface="Times New Roman"/>
              </a:rPr>
              <a:t> Анастасия</a:t>
            </a:r>
            <a:endParaRPr lang="ru-RU" sz="2000" dirty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/>
                <a:cs typeface="Times New Roman"/>
              </a:rPr>
              <a:t>МБОУ "Школа - гимназия №1" имени Героя Советского Союза</a:t>
            </a:r>
            <a:br>
              <a:rPr lang="ru-RU" sz="3200" dirty="0" smtClean="0">
                <a:latin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cs typeface="Times New Roman"/>
              </a:rPr>
              <a:t>Е. И. Дёминой </a:t>
            </a:r>
            <a:endParaRPr lang="ru-RU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295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389" y="409303"/>
            <a:ext cx="1118180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Цель</a:t>
            </a:r>
            <a:r>
              <a:rPr lang="ru-RU" sz="2400" b="1" dirty="0"/>
              <a:t>:</a:t>
            </a:r>
            <a:r>
              <a:rPr lang="ru-RU" sz="2400" dirty="0"/>
              <a:t> классифицировать галактику Млечный Путь, определив ее основные отличительные черты с помощью астрофотографии.</a:t>
            </a:r>
          </a:p>
          <a:p>
            <a:r>
              <a:rPr lang="ru-RU" sz="2400" b="1" dirty="0" smtClean="0"/>
              <a:t>Задачи: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Изучить процесс формирования галактик;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Рассмотреть типы галактик, их классификацию;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Получить изображение галактики Млечный путь методом астрофотографии;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Проанализировать изображение, выделить основные отличительные черты галактики и определить ее </a:t>
            </a:r>
            <a:r>
              <a:rPr lang="ru-RU" sz="2400" dirty="0" smtClean="0"/>
              <a:t>тип.</a:t>
            </a:r>
          </a:p>
          <a:p>
            <a:pPr lvl="0"/>
            <a:endParaRPr lang="ru-RU" sz="2400" dirty="0" smtClean="0"/>
          </a:p>
          <a:p>
            <a:pPr lvl="0"/>
            <a:r>
              <a:rPr lang="ru-RU" sz="2400" b="1" dirty="0" smtClean="0"/>
              <a:t>Актуальность</a:t>
            </a:r>
            <a:r>
              <a:rPr lang="ru-RU" sz="2400" dirty="0" smtClean="0"/>
              <a:t> </a:t>
            </a:r>
            <a:r>
              <a:rPr lang="ru-RU" sz="2400" dirty="0"/>
              <a:t>работы заключается в том, что она может вызвать интерес подростков и детей к изучению космоса, а любые научные исследования в конечном итоге приводят к продвижению научно-технического прогресса</a:t>
            </a:r>
            <a:r>
              <a:rPr lang="ru-RU" sz="2400" dirty="0" smtClean="0"/>
              <a:t>.</a:t>
            </a:r>
          </a:p>
          <a:p>
            <a:pPr lvl="0"/>
            <a:endParaRPr lang="ru-RU" sz="2400" dirty="0" smtClean="0"/>
          </a:p>
          <a:p>
            <a:pPr lvl="0"/>
            <a:r>
              <a:rPr lang="ru-RU" sz="2400" b="1" dirty="0"/>
              <a:t>Гипотеза: </a:t>
            </a:r>
            <a:r>
              <a:rPr lang="ru-RU" sz="2400" dirty="0"/>
              <a:t>с помощью астрофотографии возможно определить основные отличительные черты галактики Млечный путь и классифицировать ее, отнеся к одному из существующих типов галактик.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010" y="659892"/>
            <a:ext cx="7729728" cy="1188720"/>
          </a:xfrm>
        </p:spPr>
        <p:txBody>
          <a:bodyPr/>
          <a:lstStyle/>
          <a:p>
            <a:r>
              <a:rPr lang="ru-RU" dirty="0" smtClean="0"/>
              <a:t>Что такое галактика?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2711" y="2032798"/>
            <a:ext cx="5785540" cy="4368002"/>
          </a:xfrm>
        </p:spPr>
        <p:txBody>
          <a:bodyPr>
            <a:normAutofit/>
          </a:bodyPr>
          <a:lstStyle/>
          <a:p>
            <a:r>
              <a:rPr lang="ru-RU" sz="2400" dirty="0"/>
              <a:t>Галактика – это </a:t>
            </a:r>
            <a:r>
              <a:rPr lang="ru-RU" sz="2400" dirty="0" smtClean="0"/>
              <a:t>сложноорганизованная </a:t>
            </a:r>
            <a:r>
              <a:rPr lang="ru-RU" sz="2400" dirty="0"/>
              <a:t>система звезд, звездных скоплений, планет, пыли и газа, темной материи, удерживающаяся взаимным гравитационным тяготением и вращающаяся вокруг общего центра масс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74" y="2032798"/>
            <a:ext cx="5806877" cy="3266367"/>
          </a:xfrm>
        </p:spPr>
      </p:pic>
    </p:spTree>
    <p:extLst>
      <p:ext uri="{BB962C8B-B14F-4D97-AF65-F5344CB8AC3E}">
        <p14:creationId xmlns:p14="http://schemas.microsoft.com/office/powerpoint/2010/main" val="218830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011" y="668601"/>
            <a:ext cx="7729728" cy="1188720"/>
          </a:xfrm>
        </p:spPr>
        <p:txBody>
          <a:bodyPr/>
          <a:lstStyle/>
          <a:p>
            <a:r>
              <a:rPr lang="ru-RU" dirty="0" smtClean="0"/>
              <a:t>Основные компоненты галактики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5821" y="2011026"/>
            <a:ext cx="3207802" cy="4267854"/>
          </a:xfrm>
        </p:spPr>
        <p:txBody>
          <a:bodyPr>
            <a:normAutofit/>
          </a:bodyPr>
          <a:lstStyle/>
          <a:p>
            <a:pPr lvl="0"/>
            <a:r>
              <a:rPr lang="ru-RU" sz="2400" dirty="0"/>
              <a:t>Галактическое </a:t>
            </a:r>
            <a:r>
              <a:rPr lang="ru-RU" sz="2400" dirty="0" smtClean="0"/>
              <a:t>ядро</a:t>
            </a:r>
          </a:p>
          <a:p>
            <a:pPr lvl="0"/>
            <a:r>
              <a:rPr lang="ru-RU" sz="2400" dirty="0" smtClean="0"/>
              <a:t>Галактический диск</a:t>
            </a:r>
            <a:endParaRPr lang="ru-RU" sz="2400" dirty="0"/>
          </a:p>
          <a:p>
            <a:pPr lvl="0"/>
            <a:r>
              <a:rPr lang="ru-RU" sz="2400" dirty="0"/>
              <a:t>Сфероидальный компонент </a:t>
            </a:r>
            <a:endParaRPr lang="ru-RU" sz="2400" dirty="0" smtClean="0"/>
          </a:p>
          <a:p>
            <a:pPr lvl="0"/>
            <a:r>
              <a:rPr lang="ru-RU" sz="2400" dirty="0" err="1" smtClean="0"/>
              <a:t>Балдж</a:t>
            </a:r>
            <a:endParaRPr lang="ru-RU" sz="2400" dirty="0"/>
          </a:p>
          <a:p>
            <a:pPr lvl="0"/>
            <a:r>
              <a:rPr lang="ru-RU" sz="2400" dirty="0"/>
              <a:t>Гало </a:t>
            </a:r>
          </a:p>
          <a:p>
            <a:pPr lvl="0"/>
            <a:r>
              <a:rPr lang="ru-RU" sz="2400" dirty="0" smtClean="0"/>
              <a:t>Бар </a:t>
            </a:r>
            <a:r>
              <a:rPr lang="ru-RU" sz="2400" dirty="0"/>
              <a:t>(перемычка)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65" y="2011026"/>
            <a:ext cx="6183085" cy="4637315"/>
          </a:xfrm>
        </p:spPr>
      </p:pic>
    </p:spTree>
    <p:extLst>
      <p:ext uri="{BB962C8B-B14F-4D97-AF65-F5344CB8AC3E}">
        <p14:creationId xmlns:p14="http://schemas.microsoft.com/office/powerpoint/2010/main" val="293307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010" y="659891"/>
            <a:ext cx="7729728" cy="1188720"/>
          </a:xfrm>
        </p:spPr>
        <p:txBody>
          <a:bodyPr/>
          <a:lstStyle/>
          <a:p>
            <a:r>
              <a:rPr lang="ru-RU" dirty="0" smtClean="0"/>
              <a:t>Млечный путь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053" y="2002972"/>
            <a:ext cx="5730238" cy="4302034"/>
          </a:xfrm>
        </p:spPr>
        <p:txBody>
          <a:bodyPr/>
          <a:lstStyle/>
          <a:p>
            <a:r>
              <a:rPr lang="ru-RU" sz="2400" dirty="0" smtClean="0"/>
              <a:t>Млечный </a:t>
            </a:r>
            <a:r>
              <a:rPr lang="ru-RU" sz="2400" dirty="0"/>
              <a:t>путь – это плоская дисковидная галактика типа </a:t>
            </a:r>
            <a:r>
              <a:rPr lang="en-US" sz="2400" dirty="0" err="1"/>
              <a:t>SBb</a:t>
            </a:r>
            <a:r>
              <a:rPr lang="ru-RU" sz="2400" dirty="0"/>
              <a:t>→</a:t>
            </a:r>
            <a:r>
              <a:rPr lang="en-US" sz="2400" dirty="0"/>
              <a:t>c</a:t>
            </a:r>
            <a:r>
              <a:rPr lang="ru-RU" sz="2400" dirty="0"/>
              <a:t> т.е. спиральная галактика с баром, у которой степень раскрученной рукавов переходит из типа </a:t>
            </a:r>
            <a:r>
              <a:rPr lang="en-US" sz="2400" dirty="0"/>
              <a:t>b</a:t>
            </a:r>
            <a:r>
              <a:rPr lang="ru-RU" sz="2400" dirty="0"/>
              <a:t> в тип </a:t>
            </a:r>
            <a:r>
              <a:rPr lang="en-US" sz="2400" dirty="0"/>
              <a:t>c</a:t>
            </a:r>
            <a:r>
              <a:rPr lang="ru-RU" sz="2400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106" y="2003425"/>
            <a:ext cx="4302125" cy="4302125"/>
          </a:xfrm>
        </p:spPr>
      </p:pic>
    </p:spTree>
    <p:extLst>
      <p:ext uri="{BB962C8B-B14F-4D97-AF65-F5344CB8AC3E}">
        <p14:creationId xmlns:p14="http://schemas.microsoft.com/office/powerpoint/2010/main" val="288978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691976"/>
            <a:ext cx="7729728" cy="1188720"/>
          </a:xfrm>
        </p:spPr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208" y="2028444"/>
            <a:ext cx="11500907" cy="4244019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Для подтверждения гипотезы необходимо сфотографировать галактику Млечный </a:t>
            </a:r>
            <a:r>
              <a:rPr lang="ru-RU" sz="2400" dirty="0" smtClean="0"/>
              <a:t>Путь, </a:t>
            </a:r>
            <a:r>
              <a:rPr lang="ru-RU" sz="2400" dirty="0"/>
              <a:t>чтобы в последствии определить ее основные отличительные черты и классифицировать, отнеся к одному из существующих типов галактик.</a:t>
            </a:r>
          </a:p>
          <a:p>
            <a:pPr marL="0" indent="0">
              <a:buNone/>
            </a:pPr>
            <a:r>
              <a:rPr lang="ru-RU" sz="2400" dirty="0"/>
              <a:t>Для удачной астрофотографии должны соблюдаться несколько важный условий:</a:t>
            </a:r>
          </a:p>
          <a:p>
            <a:pPr lvl="0"/>
            <a:r>
              <a:rPr lang="ru-RU" sz="2400" dirty="0"/>
              <a:t>Минимальный процент светового загрязнения;</a:t>
            </a:r>
          </a:p>
          <a:p>
            <a:pPr lvl="0"/>
            <a:r>
              <a:rPr lang="ru-RU" sz="2400" dirty="0"/>
              <a:t>Безлунная и ясная ночь;</a:t>
            </a:r>
          </a:p>
          <a:p>
            <a:pPr lvl="0"/>
            <a:r>
              <a:rPr lang="ru-RU" sz="2400" dirty="0"/>
              <a:t>Необходимое оборудование.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62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1432" y="421712"/>
            <a:ext cx="5935825" cy="24434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 smtClean="0"/>
              <a:t>Условия съемки:</a:t>
            </a:r>
          </a:p>
          <a:p>
            <a:r>
              <a:rPr lang="ru-RU" sz="2000" dirty="0" smtClean="0"/>
              <a:t>Безлунная и безоблачная ночь (полночь 24 июля 2022г)</a:t>
            </a:r>
          </a:p>
          <a:p>
            <a:r>
              <a:rPr lang="ru-RU" sz="2000" dirty="0" smtClean="0"/>
              <a:t>Место: </a:t>
            </a:r>
            <a:r>
              <a:rPr lang="ru-RU" sz="2000" dirty="0" err="1" smtClean="0"/>
              <a:t>с.Архыз</a:t>
            </a:r>
            <a:r>
              <a:rPr lang="ru-RU" sz="2000" dirty="0" smtClean="0"/>
              <a:t>, </a:t>
            </a:r>
            <a:r>
              <a:rPr lang="ru-RU" sz="2000" dirty="0"/>
              <a:t>Карачаево-Черкесская </a:t>
            </a:r>
            <a:r>
              <a:rPr lang="ru-RU" sz="2000" dirty="0" smtClean="0"/>
              <a:t>республика.</a:t>
            </a:r>
          </a:p>
          <a:p>
            <a:r>
              <a:rPr lang="ru-RU" sz="2000" dirty="0" smtClean="0"/>
              <a:t>Световое загрязнение: 2 класс</a:t>
            </a:r>
          </a:p>
          <a:p>
            <a:r>
              <a:rPr lang="ru-RU" sz="2000" dirty="0" smtClean="0"/>
              <a:t>Оборудование:</a:t>
            </a:r>
            <a:r>
              <a:rPr lang="en-US" sz="2000" dirty="0">
                <a:latin typeface="Corbel" panose="020B0503020204020204" pitchFamily="34" charset="0"/>
                <a:cs typeface="Calibri" panose="020F0502020204030204" pitchFamily="34" charset="0"/>
              </a:rPr>
              <a:t>Canon ESO</a:t>
            </a:r>
            <a:r>
              <a:rPr lang="ru-RU" sz="2000" dirty="0">
                <a:latin typeface="Corbel" panose="020B0503020204020204" pitchFamily="34" charset="0"/>
                <a:cs typeface="Calibri" panose="020F0502020204030204" pitchFamily="34" charset="0"/>
              </a:rPr>
              <a:t> 6</a:t>
            </a:r>
            <a:r>
              <a:rPr lang="en-US" sz="2000" dirty="0">
                <a:latin typeface="Corbel" panose="020B0503020204020204" pitchFamily="34" charset="0"/>
                <a:cs typeface="Calibri" panose="020F0502020204030204" pitchFamily="34" charset="0"/>
              </a:rPr>
              <a:t>D</a:t>
            </a:r>
            <a:r>
              <a:rPr lang="ru-RU" sz="2000" dirty="0">
                <a:latin typeface="Corbel" panose="020B050302020402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latin typeface="Corbel" panose="020B0503020204020204" pitchFamily="34" charset="0"/>
              </a:rPr>
              <a:t>и объектив </a:t>
            </a:r>
            <a:r>
              <a:rPr lang="ru-RU" sz="2000" dirty="0" err="1">
                <a:latin typeface="Corbel" panose="020B0503020204020204" pitchFamily="34" charset="0"/>
              </a:rPr>
              <a:t>Canon</a:t>
            </a:r>
            <a:r>
              <a:rPr lang="ru-RU" sz="2000" dirty="0">
                <a:latin typeface="Corbel" panose="020B0503020204020204" pitchFamily="34" charset="0"/>
              </a:rPr>
              <a:t> RF 28-70mm F2L USM</a:t>
            </a:r>
            <a:endParaRPr lang="ru-RU" sz="2000" dirty="0" smtClean="0">
              <a:latin typeface="Corbel" panose="020B0503020204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159" y="618122"/>
            <a:ext cx="4905167" cy="3617765"/>
          </a:xfrm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32" y="3030583"/>
            <a:ext cx="6474357" cy="311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3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46" y="1361033"/>
            <a:ext cx="10058400" cy="4849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2446" y="653143"/>
            <a:ext cx="8325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  <a:cs typeface="Calibri Light" panose="020F0302020204030204" pitchFamily="34" charset="0"/>
              </a:rPr>
              <a:t>Результат</a:t>
            </a:r>
            <a:endParaRPr lang="ru-RU" sz="3200" b="1" dirty="0">
              <a:latin typeface="+mj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14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ЗАКЛЮЧЕНИЕ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6434" y="2162288"/>
            <a:ext cx="9849701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работы был изучен процесс формирования галактик, рассмотрены типы галактик и их классификация. Установлены основные черты, по которым производится классификация галактик. Определены характерные признаки разных типов галактик, известных человечеству.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была сфотографирована и проанализирована галактика Млечный путь. В ходе анализа выделены отличительные черты и в последствии определен тип галактики.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Галактика Млечный Путь может быть отнесена к группе спиральных галактик по определенным признакам: вид галактики с Земли, количество звезд, пыли и газа.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характерные признаки спиральных галактик: наличие бара и степень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раскрученности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рукавов определить с помощью сделанных фотографий не представляется возможным, а значит невозможно определить подтип спиральной галактики.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Гипотезу можно считать подтвержденной.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97559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cel" id="{8BEC4385-4EB9-4D53-BFB5-0EA123736B6D}" vid="{4DB32801-28C0-48B0-8C1D-A9A58613615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418</Words>
  <Application>Microsoft Office PowerPoint</Application>
  <PresentationFormat>Произвольный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Parcel</vt:lpstr>
      <vt:lpstr>Презентация PowerPoint</vt:lpstr>
      <vt:lpstr>Презентация PowerPoint</vt:lpstr>
      <vt:lpstr>Что такое галактика?</vt:lpstr>
      <vt:lpstr>Основные компоненты галактики</vt:lpstr>
      <vt:lpstr>Млечный путь</vt:lpstr>
      <vt:lpstr>Практическая часть</vt:lpstr>
      <vt:lpstr>Презентация PowerPoint</vt:lpstr>
      <vt:lpstr>Презентация PowerPoint</vt:lpstr>
      <vt:lpstr>ЗАКЛЮЧЕНИЕ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галактики млечный путь</dc:title>
  <dc:creator>NastyaB1904@outlook.com</dc:creator>
  <cp:lastModifiedBy>mif</cp:lastModifiedBy>
  <cp:revision>13</cp:revision>
  <dcterms:created xsi:type="dcterms:W3CDTF">2023-03-30T16:16:03Z</dcterms:created>
  <dcterms:modified xsi:type="dcterms:W3CDTF">2023-05-10T12:53:13Z</dcterms:modified>
</cp:coreProperties>
</file>