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4" r:id="rId18"/>
    <p:sldId id="273" r:id="rId19"/>
    <p:sldId id="271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-148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548680"/>
            <a:ext cx="8064896" cy="3456384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Исследовательская работа 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>по русскому языку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/>
              <a:t>«</a:t>
            </a:r>
            <a:r>
              <a:rPr lang="ru-RU" b="1" dirty="0"/>
              <a:t>Сопоставительный анализ ТВ-рекламы и Интернет-рекламы»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3933056"/>
            <a:ext cx="7560840" cy="2520280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ru-RU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выполнил: </a:t>
            </a:r>
          </a:p>
          <a:p>
            <a:pPr algn="l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Семченко Даниил</a:t>
            </a:r>
          </a:p>
          <a:p>
            <a:pPr algn="l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9-а класса</a:t>
            </a:r>
          </a:p>
          <a:p>
            <a:pPr algn="l"/>
            <a:endPara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</a:t>
            </a:r>
          </a:p>
          <a:p>
            <a:pPr algn="l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Семченко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Н.В., </a:t>
            </a:r>
            <a:endPara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русского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языка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литературы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510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Тексты Интернет-рекламы 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00808"/>
            <a:ext cx="7677150" cy="401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1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videoplayback Молодость не простит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1520" y="908720"/>
            <a:ext cx="8704203" cy="4896544"/>
          </a:xfrm>
        </p:spPr>
      </p:pic>
    </p:spTree>
    <p:extLst>
      <p:ext uri="{BB962C8B-B14F-4D97-AF65-F5344CB8AC3E}">
        <p14:creationId xmlns:p14="http://schemas.microsoft.com/office/powerpoint/2010/main" val="1177078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Текст баннера рекламной кампании приложения «VK Музыка»</a:t>
            </a:r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51" t="43804" r="30164" b="16340"/>
          <a:stretch/>
        </p:blipFill>
        <p:spPr bwMode="auto">
          <a:xfrm>
            <a:off x="1043608" y="1916832"/>
            <a:ext cx="6823839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0494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00" t="14254" r="28882" b="14033"/>
          <a:stretch/>
        </p:blipFill>
        <p:spPr bwMode="auto">
          <a:xfrm>
            <a:off x="395536" y="188640"/>
            <a:ext cx="3760760" cy="3645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30" t="14385" r="30330" b="8002"/>
          <a:stretch/>
        </p:blipFill>
        <p:spPr bwMode="auto">
          <a:xfrm>
            <a:off x="4283968" y="1196752"/>
            <a:ext cx="4752527" cy="527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4815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91" t="8978" r="29298" b="1014"/>
          <a:stretch/>
        </p:blipFill>
        <p:spPr bwMode="auto">
          <a:xfrm>
            <a:off x="302252" y="620688"/>
            <a:ext cx="4622468" cy="5720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" t="15906" r="63419" b="27701"/>
          <a:stretch/>
        </p:blipFill>
        <p:spPr bwMode="auto">
          <a:xfrm>
            <a:off x="5148064" y="1428800"/>
            <a:ext cx="3696402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1920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287" y="16238"/>
            <a:ext cx="8928992" cy="1138138"/>
          </a:xfrm>
        </p:spPr>
        <p:txBody>
          <a:bodyPr>
            <a:noAutofit/>
          </a:bodyPr>
          <a:lstStyle/>
          <a:p>
            <a:r>
              <a:rPr lang="ru-RU" sz="2400" b="1" dirty="0"/>
              <a:t>Сравнительная характеристика текста телевизионной рекламы и баннера рекламной кампании приложения «VK Музыка»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59873140"/>
              </p:ext>
            </p:extLst>
          </p:nvPr>
        </p:nvGraphicFramePr>
        <p:xfrm>
          <a:off x="539552" y="1484784"/>
          <a:ext cx="8208912" cy="44805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04456"/>
                <a:gridCol w="4104456"/>
              </a:tblGrid>
              <a:tr h="19010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Телевизионная реклама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98" marR="4989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Интернет-реклама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98" marR="49898" marT="0" marB="0"/>
                </a:tc>
              </a:tr>
              <a:tr h="190103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Общее 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98" marR="49898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0310">
                <a:tc gridSpan="2">
                  <a:txBody>
                    <a:bodyPr/>
                    <a:lstStyle/>
                    <a:p>
                      <a:pPr marL="342900" lvl="0" indent="-3429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2800" dirty="0">
                          <a:effectLst/>
                        </a:rPr>
                        <a:t>тематика – продвижение приложения «VK Музыка»;</a:t>
                      </a:r>
                    </a:p>
                    <a:p>
                      <a:pPr marL="342900" lvl="0" indent="-3429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2800" dirty="0">
                          <a:effectLst/>
                        </a:rPr>
                        <a:t>вербальные составляющие (заголовок, основной рекламный текст); </a:t>
                      </a:r>
                    </a:p>
                    <a:p>
                      <a:pPr marL="342900" lvl="0" indent="-3429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2800" dirty="0">
                          <a:effectLst/>
                        </a:rPr>
                        <a:t>герои видеоролика 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98" marR="49898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6349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287" y="16238"/>
            <a:ext cx="8928992" cy="1138138"/>
          </a:xfrm>
        </p:spPr>
        <p:txBody>
          <a:bodyPr>
            <a:noAutofit/>
          </a:bodyPr>
          <a:lstStyle/>
          <a:p>
            <a:r>
              <a:rPr lang="ru-RU" sz="2400" b="1" dirty="0"/>
              <a:t>Сравнительная характеристика текста телевизионной рекламы и баннера рекламной кампании приложения «VK Музыка»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0478144"/>
              </p:ext>
            </p:extLst>
          </p:nvPr>
        </p:nvGraphicFramePr>
        <p:xfrm>
          <a:off x="323528" y="1268760"/>
          <a:ext cx="8496944" cy="5349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48472"/>
                <a:gridCol w="4248472"/>
              </a:tblGrid>
              <a:tr h="1995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Телевизионная реклама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98" marR="4989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Интернет-реклама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98" marR="49898" marT="0" marB="0"/>
                </a:tc>
              </a:tr>
              <a:tr h="59878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800" dirty="0">
                          <a:effectLst/>
                        </a:rPr>
                        <a:t>заголовок «Молодость не простит, если ты пропустишь новую музыку»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98" marR="49898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 smtClean="0">
                          <a:effectLst/>
                        </a:rPr>
                        <a:t>1) заголовок </a:t>
                      </a:r>
                      <a:r>
                        <a:rPr lang="ru-RU" sz="1800" dirty="0">
                          <a:effectLst/>
                        </a:rPr>
                        <a:t>«Десятки миллионов треков и эксклюзивы в новой рекламной кампании VK Музыки»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98" marR="49898" marT="0" marB="0"/>
                </a:tc>
              </a:tr>
              <a:tr h="598780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 smtClean="0">
                          <a:effectLst/>
                        </a:rPr>
                        <a:t>2) слоган </a:t>
                      </a:r>
                      <a:r>
                        <a:rPr lang="ru-RU" sz="1800" dirty="0">
                          <a:effectLst/>
                        </a:rPr>
                        <a:t>«VК Музыка – место встречи с новой музыкой» представлен в конце видеоролика в виде эхо-фразы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98" marR="49898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 smtClean="0">
                          <a:effectLst/>
                        </a:rPr>
                        <a:t>2) слоган </a:t>
                      </a:r>
                      <a:r>
                        <a:rPr lang="ru-RU" sz="1800" dirty="0">
                          <a:effectLst/>
                        </a:rPr>
                        <a:t>«VК Музыка – место встречи с новой музыкой» изначально размещён на баннере 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98" marR="49898" marT="0" marB="0"/>
                </a:tc>
              </a:tr>
              <a:tr h="1197560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 smtClean="0">
                          <a:effectLst/>
                        </a:rPr>
                        <a:t>3) основной </a:t>
                      </a:r>
                      <a:r>
                        <a:rPr lang="ru-RU" sz="1800" dirty="0">
                          <a:effectLst/>
                        </a:rPr>
                        <a:t>рекламный текст:</a:t>
                      </a:r>
                    </a:p>
                    <a:p>
                      <a:pPr marL="2286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- состоит из 27 слов;</a:t>
                      </a:r>
                    </a:p>
                    <a:p>
                      <a:pPr marL="2286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- произносят известные исполнители;</a:t>
                      </a:r>
                    </a:p>
                    <a:p>
                      <a:pPr marL="2286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- яркий призыв к использованию платформы (глаголы повелительного наклонения)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98" marR="49898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 smtClean="0">
                          <a:effectLst/>
                        </a:rPr>
                        <a:t>3) основной </a:t>
                      </a:r>
                      <a:r>
                        <a:rPr lang="ru-RU" sz="1800" dirty="0">
                          <a:effectLst/>
                        </a:rPr>
                        <a:t>рекламный текст отсутствует  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98" marR="4989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288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Текст баннера рекламной кампании приложения «VK Музыка»</a:t>
            </a:r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51" t="43804" r="30164" b="16340"/>
          <a:stretch/>
        </p:blipFill>
        <p:spPr bwMode="auto">
          <a:xfrm>
            <a:off x="1043608" y="1916832"/>
            <a:ext cx="6823839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749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287" y="16238"/>
            <a:ext cx="8928992" cy="1138138"/>
          </a:xfrm>
        </p:spPr>
        <p:txBody>
          <a:bodyPr>
            <a:noAutofit/>
          </a:bodyPr>
          <a:lstStyle/>
          <a:p>
            <a:r>
              <a:rPr lang="ru-RU" sz="2400" b="1" dirty="0"/>
              <a:t>Сравнительная характеристика текста телевизионной рекламы и баннера рекламной кампании приложения «VK Музыка»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35319277"/>
              </p:ext>
            </p:extLst>
          </p:nvPr>
        </p:nvGraphicFramePr>
        <p:xfrm>
          <a:off x="323528" y="1196752"/>
          <a:ext cx="8496944" cy="4937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48472"/>
                <a:gridCol w="4248472"/>
              </a:tblGrid>
              <a:tr h="1995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Телевизионная реклама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98" marR="4989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Интернет-реклама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98" marR="49898" marT="0" marB="0"/>
                </a:tc>
              </a:tr>
              <a:tr h="598780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400" dirty="0" smtClean="0">
                          <a:effectLst/>
                        </a:rPr>
                        <a:t>4) обращение </a:t>
                      </a:r>
                      <a:r>
                        <a:rPr lang="ru-RU" sz="2400" dirty="0">
                          <a:effectLst/>
                        </a:rPr>
                        <a:t>известных исполнителей к зрителю с призывом использовать платформу в обновлённом формате; 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98" marR="49898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400" dirty="0" smtClean="0">
                          <a:effectLst/>
                        </a:rPr>
                        <a:t>4) обращение </a:t>
                      </a:r>
                      <a:r>
                        <a:rPr lang="ru-RU" sz="2400" dirty="0">
                          <a:effectLst/>
                        </a:rPr>
                        <a:t>руководителей платформы к пользователю с информацией о новинках платформы;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98" marR="49898" marT="0" marB="0"/>
                </a:tc>
              </a:tr>
              <a:tr h="267048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400" dirty="0" smtClean="0">
                          <a:effectLst/>
                        </a:rPr>
                        <a:t>5) гиперссылка </a:t>
                      </a:r>
                      <a:r>
                        <a:rPr lang="ru-RU" sz="2400" dirty="0">
                          <a:effectLst/>
                        </a:rPr>
                        <a:t>отсутствует 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98" marR="49898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400" dirty="0" smtClean="0">
                          <a:effectLst/>
                        </a:rPr>
                        <a:t>5) наличие </a:t>
                      </a:r>
                      <a:r>
                        <a:rPr lang="ru-RU" sz="2400" dirty="0">
                          <a:effectLst/>
                        </a:rPr>
                        <a:t>гиперссылки 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98" marR="49898" marT="0" marB="0"/>
                </a:tc>
              </a:tr>
              <a:tr h="267048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400" dirty="0" smtClean="0">
                          <a:effectLst/>
                        </a:rPr>
                        <a:t>6) дополнительный </a:t>
                      </a:r>
                      <a:r>
                        <a:rPr lang="ru-RU" sz="2400" dirty="0">
                          <a:effectLst/>
                        </a:rPr>
                        <a:t>текст отсутствует 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98" marR="49898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400" dirty="0" smtClean="0">
                          <a:effectLst/>
                        </a:rPr>
                        <a:t>6) объёмный </a:t>
                      </a:r>
                      <a:r>
                        <a:rPr lang="ru-RU" sz="2400" dirty="0">
                          <a:effectLst/>
                        </a:rPr>
                        <a:t>дополнительный текст 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898" marR="4989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7830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592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7605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Гипотеза 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dirty="0"/>
              <a:t>С</a:t>
            </a:r>
            <a:r>
              <a:rPr lang="ru-RU" b="1" dirty="0" smtClean="0"/>
              <a:t>опоставительный </a:t>
            </a:r>
            <a:r>
              <a:rPr lang="ru-RU" b="1" dirty="0"/>
              <a:t>анализ телевизионной рекламы и рекламы в Интернете убедит нас в том, что преимущество окажется на стороне второй, так как она значительно дешевле, достигает широкого круга потенциальных покупателей в режиме реального времени.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73" t="2162" r="17907"/>
          <a:stretch/>
        </p:blipFill>
        <p:spPr bwMode="auto">
          <a:xfrm>
            <a:off x="4860032" y="2060848"/>
            <a:ext cx="3949282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8285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000" b="1" u="sng" dirty="0"/>
              <a:t>Объект исследования </a:t>
            </a:r>
            <a:r>
              <a:rPr lang="ru-RU" sz="4000" dirty="0"/>
              <a:t>-ТВ-реклама и Интернет-реклама.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83968" y="1628800"/>
            <a:ext cx="4536504" cy="4896544"/>
          </a:xfrm>
        </p:spPr>
        <p:txBody>
          <a:bodyPr/>
          <a:lstStyle/>
          <a:p>
            <a:pPr marL="0" indent="0">
              <a:buNone/>
            </a:pPr>
            <a:r>
              <a:rPr lang="ru-RU" sz="3600" b="1" u="sng" dirty="0"/>
              <a:t>Предмет исследования</a:t>
            </a:r>
            <a:r>
              <a:rPr lang="ru-RU" sz="3600" dirty="0"/>
              <a:t> – вербальные средства видеоролика телевизионной рекламы и баннера Интернет-рекламы.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7057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Цель исследования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1556792"/>
            <a:ext cx="4100264" cy="460851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dirty="0" smtClean="0"/>
              <a:t>определить </a:t>
            </a:r>
            <a:r>
              <a:rPr lang="ru-RU" b="1" dirty="0"/>
              <a:t>особенности текста видеоролика в ТВ-рекламе и баннера в  Интернет-рекламе, установить эффективность рекламы на примере продвижения рекламной кампании приложения «VK Музыка» на телевидении и в Интернете.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340768"/>
            <a:ext cx="4414660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842428"/>
            <a:ext cx="4473502" cy="876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202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Задачи:</a:t>
            </a:r>
            <a:br>
              <a:rPr lang="ru-RU" b="1" dirty="0"/>
            </a:br>
            <a:endParaRPr lang="ru-RU" b="1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95536" y="908720"/>
            <a:ext cx="8496944" cy="5616624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. Изучить источники информации по теме проектного исследования. </a:t>
            </a:r>
          </a:p>
          <a:p>
            <a:pPr marL="0" indent="0">
              <a:buNone/>
            </a:pPr>
            <a:r>
              <a:rPr lang="ru-RU" dirty="0"/>
              <a:t>2. Проанализировать тексты видеоролика ТВ-рекламы, баннера интернет-рекламы и определить, какие вербальные средства влияют на продвижение рекламной кампании приложения «VK Музыка» на телевидении и в Интернете.</a:t>
            </a:r>
          </a:p>
          <a:p>
            <a:pPr marL="0" indent="0">
              <a:buNone/>
            </a:pPr>
            <a:r>
              <a:rPr lang="ru-RU" dirty="0"/>
              <a:t>3. На основе сравнительного анализа ТВ-рекламы и Интернет-рекламы рекламной кампании приложения  «VK Музыка» показать преимущества рекламы в Интернете. </a:t>
            </a:r>
          </a:p>
          <a:p>
            <a:pPr marL="0" indent="0">
              <a:buNone/>
            </a:pPr>
            <a:r>
              <a:rPr lang="ru-RU" dirty="0"/>
              <a:t>4. Обобщить сведения по данной теме и определить форму представления полученной информации.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9605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Определение рекламы </a:t>
            </a:r>
            <a:endParaRPr lang="ru-RU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772816"/>
            <a:ext cx="4351091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212976"/>
            <a:ext cx="4243972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8060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ТВ-реклама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780928"/>
            <a:ext cx="3960440" cy="3958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20020"/>
            <a:ext cx="4684779" cy="3513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5271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Интернет-реклама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72816"/>
            <a:ext cx="7138764" cy="3562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2137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Язык телевизионной рекламы 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sz="4800" dirty="0" smtClean="0"/>
              <a:t>Слоган </a:t>
            </a:r>
          </a:p>
          <a:p>
            <a:pPr marL="514350" indent="-514350">
              <a:buAutoNum type="arabicPeriod"/>
            </a:pPr>
            <a:r>
              <a:rPr lang="ru-RU" sz="4800" dirty="0" smtClean="0"/>
              <a:t>Заголовок </a:t>
            </a:r>
          </a:p>
          <a:p>
            <a:pPr marL="514350" indent="-514350">
              <a:buAutoNum type="arabicPeriod"/>
            </a:pPr>
            <a:r>
              <a:rPr lang="ru-RU" sz="4800" dirty="0"/>
              <a:t>Основной рекламный </a:t>
            </a:r>
            <a:r>
              <a:rPr lang="ru-RU" sz="4800" dirty="0" smtClean="0"/>
              <a:t>текст</a:t>
            </a:r>
          </a:p>
          <a:p>
            <a:pPr marL="514350" indent="-514350">
              <a:buAutoNum type="arabicPeriod"/>
            </a:pPr>
            <a:r>
              <a:rPr lang="ru-RU" sz="4800" dirty="0"/>
              <a:t>Эхо-фраза </a:t>
            </a:r>
          </a:p>
        </p:txBody>
      </p:sp>
    </p:spTree>
    <p:extLst>
      <p:ext uri="{BB962C8B-B14F-4D97-AF65-F5344CB8AC3E}">
        <p14:creationId xmlns:p14="http://schemas.microsoft.com/office/powerpoint/2010/main" val="56033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437</Words>
  <Application>Microsoft Office PowerPoint</Application>
  <PresentationFormat>Экран (4:3)</PresentationFormat>
  <Paragraphs>59</Paragraphs>
  <Slides>19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Исследовательская работа  по русскому языку «Сопоставительный анализ ТВ-рекламы и Интернет-рекламы»</vt:lpstr>
      <vt:lpstr>Гипотеза </vt:lpstr>
      <vt:lpstr>Презентация PowerPoint</vt:lpstr>
      <vt:lpstr>Цель исследования </vt:lpstr>
      <vt:lpstr>Задачи: </vt:lpstr>
      <vt:lpstr>Определение рекламы </vt:lpstr>
      <vt:lpstr>ТВ-реклама</vt:lpstr>
      <vt:lpstr>Интернет-реклама</vt:lpstr>
      <vt:lpstr>Язык телевизионной рекламы </vt:lpstr>
      <vt:lpstr>Тексты Интернет-рекламы </vt:lpstr>
      <vt:lpstr>Презентация PowerPoint</vt:lpstr>
      <vt:lpstr>Текст баннера рекламной кампании приложения «VK Музыка»</vt:lpstr>
      <vt:lpstr>Презентация PowerPoint</vt:lpstr>
      <vt:lpstr>Презентация PowerPoint</vt:lpstr>
      <vt:lpstr>Сравнительная характеристика текста телевизионной рекламы и баннера рекламной кампании приложения «VK Музыка»</vt:lpstr>
      <vt:lpstr>Сравнительная характеристика текста телевизионной рекламы и баннера рекламной кампании приложения «VK Музыка»</vt:lpstr>
      <vt:lpstr>Текст баннера рекламной кампании приложения «VK Музыка»</vt:lpstr>
      <vt:lpstr>Сравнительная характеристика текста телевизионной рекламы и баннера рекламной кампании приложения «VK Музыка»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«Сопоставительный анализ ТВ-рекламы и Интернет-рекламы»</dc:title>
  <dc:creator>Shadanakar ShaDoff</dc:creator>
  <cp:lastModifiedBy>Shadoff</cp:lastModifiedBy>
  <cp:revision>13</cp:revision>
  <dcterms:created xsi:type="dcterms:W3CDTF">2023-04-21T18:49:37Z</dcterms:created>
  <dcterms:modified xsi:type="dcterms:W3CDTF">2023-04-24T17:59:36Z</dcterms:modified>
</cp:coreProperties>
</file>